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  <p:sldMasterId id="2147483688" r:id="rId2"/>
    <p:sldMasterId id="2147483731" r:id="rId3"/>
  </p:sldMasterIdLst>
  <p:notesMasterIdLst>
    <p:notesMasterId r:id="rId19"/>
  </p:notesMasterIdLst>
  <p:sldIdLst>
    <p:sldId id="380" r:id="rId4"/>
    <p:sldId id="689" r:id="rId5"/>
    <p:sldId id="665" r:id="rId6"/>
    <p:sldId id="729" r:id="rId7"/>
    <p:sldId id="622" r:id="rId8"/>
    <p:sldId id="748" r:id="rId9"/>
    <p:sldId id="586" r:id="rId10"/>
    <p:sldId id="653" r:id="rId11"/>
    <p:sldId id="567" r:id="rId12"/>
    <p:sldId id="650" r:id="rId13"/>
    <p:sldId id="743" r:id="rId14"/>
    <p:sldId id="744" r:id="rId15"/>
    <p:sldId id="746" r:id="rId16"/>
    <p:sldId id="745" r:id="rId17"/>
    <p:sldId id="747" r:id="rId18"/>
  </p:sldIdLst>
  <p:sldSz cx="9144000" cy="5143500" type="screen16x9"/>
  <p:notesSz cx="7315200" cy="9601200"/>
  <p:defaultTextStyle>
    <a:defPPr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83A9"/>
    <a:srgbClr val="0084D1"/>
    <a:srgbClr val="616365"/>
    <a:srgbClr val="800080"/>
    <a:srgbClr val="FFFF66"/>
    <a:srgbClr val="C69E0C"/>
    <a:srgbClr val="FF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83" autoAdjust="0"/>
    <p:restoredTop sz="89798" autoAdjust="0"/>
  </p:normalViewPr>
  <p:slideViewPr>
    <p:cSldViewPr snapToGrid="0">
      <p:cViewPr varScale="1">
        <p:scale>
          <a:sx n="87" d="100"/>
          <a:sy n="87" d="100"/>
        </p:scale>
        <p:origin x="102" y="7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1"/>
            <a:ext cx="3169920" cy="480060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37F1FB43-DA73-4E21-A0CA-90CBB28AEE7B}" type="datetimeFigureOut">
              <a:rPr lang="en-US" smtClean="0"/>
              <a:pPr/>
              <a:t>11/30/2017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720725"/>
            <a:ext cx="6397625" cy="3598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4"/>
            <a:ext cx="3169920" cy="480060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B243FE85-7A34-4EB3-9164-856192A212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653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3FE85-7A34-4EB3-9164-856192A21249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845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it-IT" sz="900" b="0" kern="0" dirty="0" smtClean="0">
              <a:solidFill>
                <a:srgbClr val="616365"/>
              </a:solidFill>
              <a:latin typeface="+mn-lt"/>
              <a:ea typeface="Genev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3FE85-7A34-4EB3-9164-856192A2124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35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3FE85-7A34-4EB3-9164-856192A2124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953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98636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3FE85-7A34-4EB3-9164-856192A2124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078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3FE85-7A34-4EB3-9164-856192A2124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50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dirty="0" smtClean="0"/>
              <a:t>Click to edit Master text styles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974875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900827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85801"/>
            <a:ext cx="2057400" cy="3908822"/>
          </a:xfrm>
        </p:spPr>
        <p:txBody>
          <a:bodyPr vert="eaVert"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85801"/>
            <a:ext cx="6019800" cy="3908822"/>
          </a:xfrm>
        </p:spPr>
        <p:txBody>
          <a:bodyPr vert="eaVert"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96482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64123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letely 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6196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146611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0707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44971"/>
            <a:ext cx="7696200" cy="7084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16365"/>
                </a:solidFill>
                <a:latin typeface="+mn-lt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2413"/>
            <a:ext cx="8229600" cy="36822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16365"/>
                </a:solidFill>
                <a:latin typeface="+mn-lt"/>
              </a:defRPr>
            </a:lvl1pPr>
            <a:lvl2pPr>
              <a:defRPr>
                <a:solidFill>
                  <a:srgbClr val="616365"/>
                </a:solidFill>
                <a:latin typeface="+mn-lt"/>
              </a:defRPr>
            </a:lvl2pPr>
            <a:lvl3pPr>
              <a:defRPr>
                <a:solidFill>
                  <a:srgbClr val="616365"/>
                </a:solidFill>
                <a:latin typeface="+mn-lt"/>
              </a:defRPr>
            </a:lvl3pPr>
            <a:lvl4pPr>
              <a:defRPr>
                <a:solidFill>
                  <a:srgbClr val="616365"/>
                </a:solidFill>
                <a:latin typeface="+mn-lt"/>
              </a:defRPr>
            </a:lvl4pPr>
            <a:lvl5pPr>
              <a:defRPr>
                <a:solidFill>
                  <a:srgbClr val="616365"/>
                </a:solidFill>
                <a:latin typeface="+mn-lt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970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>
            <a:lvl1pPr>
              <a:defRPr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t-IT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39854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t-IT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bg2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bg2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bg2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bg2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9491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dirty="0" smtClean="0"/>
              <a:t>Click to edit Master text styles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754260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  <a:lvl2pPr>
              <a:defRPr sz="2400">
                <a:solidFill>
                  <a:schemeClr val="bg2">
                    <a:lumMod val="65000"/>
                    <a:lumOff val="35000"/>
                  </a:schemeClr>
                </a:solidFill>
              </a:defRPr>
            </a:lvl2pPr>
            <a:lvl3pPr>
              <a:defRPr sz="2000">
                <a:solidFill>
                  <a:schemeClr val="bg2">
                    <a:lumMod val="65000"/>
                    <a:lumOff val="35000"/>
                  </a:schemeClr>
                </a:solidFill>
              </a:defRPr>
            </a:lvl3pPr>
            <a:lvl4pPr>
              <a:defRPr sz="1800">
                <a:solidFill>
                  <a:schemeClr val="bg2">
                    <a:lumMod val="65000"/>
                    <a:lumOff val="35000"/>
                  </a:schemeClr>
                </a:solidFill>
              </a:defRPr>
            </a:lvl4pPr>
            <a:lvl5pPr>
              <a:defRPr sz="1800">
                <a:solidFill>
                  <a:schemeClr val="bg2">
                    <a:lumMod val="65000"/>
                    <a:lumOff val="3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  <a:lvl2pPr>
              <a:defRPr sz="2400">
                <a:solidFill>
                  <a:schemeClr val="bg2">
                    <a:lumMod val="65000"/>
                    <a:lumOff val="35000"/>
                  </a:schemeClr>
                </a:solidFill>
              </a:defRPr>
            </a:lvl2pPr>
            <a:lvl3pPr>
              <a:defRPr sz="2000">
                <a:solidFill>
                  <a:schemeClr val="bg2">
                    <a:lumMod val="65000"/>
                    <a:lumOff val="35000"/>
                  </a:schemeClr>
                </a:solidFill>
              </a:defRPr>
            </a:lvl3pPr>
            <a:lvl4pPr>
              <a:defRPr sz="1800">
                <a:solidFill>
                  <a:schemeClr val="bg2">
                    <a:lumMod val="65000"/>
                    <a:lumOff val="35000"/>
                  </a:schemeClr>
                </a:solidFill>
              </a:defRPr>
            </a:lvl4pPr>
            <a:lvl5pPr>
              <a:defRPr sz="1800">
                <a:solidFill>
                  <a:schemeClr val="bg2">
                    <a:lumMod val="65000"/>
                    <a:lumOff val="3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44251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Click to edit Master text styles</a:t>
            </a:r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Click to edit Master text styles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6098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988081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5695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4055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640556"/>
            <a:ext cx="5111750" cy="39540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512095"/>
            <a:ext cx="3008313" cy="308252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dirty="0" smtClean="0"/>
              <a:t>Click to edit Master text styles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57926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iming>
    <p:tnLst>
      <p:par>
        <p:cTn id="1" dur="indefinite" restart="never" nodeType="tmRoot"/>
      </p:par>
    </p:tnLst>
  </p:timing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600" y="44971"/>
            <a:ext cx="7696200" cy="7084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12413"/>
            <a:ext cx="8229600" cy="3682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879686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3" r:id="rId12"/>
    <p:sldLayoutId id="2147483706" r:id="rId13"/>
  </p:sldLayoutIdLst>
  <p:timing>
    <p:tnLst>
      <p:par>
        <p:cTn id="1" dur="indefinite" restart="never" nodeType="tmRoot"/>
      </p:par>
    </p:tnLst>
  </p:timing>
  <p:hf hdr="0" ftr="0"/>
  <p:txStyles>
    <p:titleStyle>
      <a:lvl1pPr algn="ctr" defTabSz="457200" rtl="0" eaLnBrk="1" latinLnBrk="0" hangingPunct="1">
        <a:spcBef>
          <a:spcPct val="0"/>
        </a:spcBef>
        <a:buNone/>
        <a:defRPr lang="en-GB" sz="4400" kern="1200" dirty="0">
          <a:solidFill>
            <a:schemeClr val="bg2">
              <a:lumMod val="65000"/>
              <a:lumOff val="3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ln>
            <a:noFill/>
          </a:ln>
          <a:solidFill>
            <a:schemeClr val="bg2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ln>
            <a:noFill/>
          </a:ln>
          <a:solidFill>
            <a:schemeClr val="bg2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ln>
            <a:noFill/>
          </a:ln>
          <a:solidFill>
            <a:schemeClr val="bg2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ln>
            <a:noFill/>
          </a:ln>
          <a:solidFill>
            <a:schemeClr val="bg2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ln>
            <a:noFill/>
          </a:ln>
          <a:solidFill>
            <a:schemeClr val="bg2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7885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4" r:id="rId2"/>
    <p:sldLayoutId id="2147483735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jpe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41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easy-peasy-robotics.slack.com/" TargetMode="External"/><Relationship Id="rId5" Type="http://schemas.openxmlformats.org/officeDocument/2006/relationships/image" Target="../media/image40.png"/><Relationship Id="rId4" Type="http://schemas.openxmlformats.org/officeDocument/2006/relationships/hyperlink" Target="https://easy-peasy-robotics.github.io/" TargetMode="External"/><Relationship Id="rId9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49.jpg"/><Relationship Id="rId7" Type="http://schemas.openxmlformats.org/officeDocument/2006/relationships/image" Target="../media/image53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jpg"/><Relationship Id="rId9" Type="http://schemas.openxmlformats.org/officeDocument/2006/relationships/image" Target="../media/image5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emf"/><Relationship Id="rId5" Type="http://schemas.openxmlformats.org/officeDocument/2006/relationships/image" Target="../media/image9.emf"/><Relationship Id="rId15" Type="http://schemas.openxmlformats.org/officeDocument/2006/relationships/image" Target="../media/image19.png"/><Relationship Id="rId10" Type="http://schemas.openxmlformats.org/officeDocument/2006/relationships/image" Target="../media/image14.emf"/><Relationship Id="rId4" Type="http://schemas.openxmlformats.org/officeDocument/2006/relationships/image" Target="../media/image8.emf"/><Relationship Id="rId9" Type="http://schemas.openxmlformats.org/officeDocument/2006/relationships/image" Target="../media/image13.jpeg"/><Relationship Id="rId14" Type="http://schemas.openxmlformats.org/officeDocument/2006/relationships/image" Target="../media/image18.emf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11" Type="http://schemas.microsoft.com/office/2007/relationships/hdphoto" Target="../media/hdphoto2.wdp"/><Relationship Id="rId5" Type="http://schemas.openxmlformats.org/officeDocument/2006/relationships/image" Target="../media/image23.jpeg"/><Relationship Id="rId10" Type="http://schemas.openxmlformats.org/officeDocument/2006/relationships/image" Target="../media/image27.png"/><Relationship Id="rId4" Type="http://schemas.openxmlformats.org/officeDocument/2006/relationships/image" Target="../media/image22.jpe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IT 36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430137" cy="51452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26545" y="3602357"/>
            <a:ext cx="906449" cy="1014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1327" y="1144645"/>
            <a:ext cx="5913997" cy="2367620"/>
          </a:xfrm>
        </p:spPr>
        <p:txBody>
          <a:bodyPr>
            <a:normAutofit/>
          </a:bodyPr>
          <a:lstStyle/>
          <a:p>
            <a:r>
              <a:rPr lang="it-IT" sz="4800" b="1" dirty="0" smtClean="0">
                <a:solidFill>
                  <a:srgbClr val="0183A9"/>
                </a:solidFill>
                <a:latin typeface="Calibri" panose="020F0502020204030204" pitchFamily="34" charset="0"/>
              </a:rPr>
              <a:t>Arrivano i robot</a:t>
            </a:r>
            <a:br>
              <a:rPr lang="it-IT" sz="4800" b="1" dirty="0" smtClean="0">
                <a:solidFill>
                  <a:srgbClr val="0183A9"/>
                </a:solidFill>
                <a:latin typeface="Calibri" panose="020F0502020204030204" pitchFamily="34" charset="0"/>
              </a:rPr>
            </a:br>
            <a:endParaRPr lang="it-IT" sz="3200" i="1" dirty="0">
              <a:solidFill>
                <a:srgbClr val="0183A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9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20" y="4536529"/>
            <a:ext cx="1140042" cy="593772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23539" y="770672"/>
            <a:ext cx="5927359" cy="3326901"/>
            <a:chOff x="153539" y="1283752"/>
            <a:chExt cx="5927359" cy="3326901"/>
          </a:xfrm>
        </p:grpSpPr>
        <p:grpSp>
          <p:nvGrpSpPr>
            <p:cNvPr id="14" name="Group 13"/>
            <p:cNvGrpSpPr/>
            <p:nvPr/>
          </p:nvGrpSpPr>
          <p:grpSpPr>
            <a:xfrm>
              <a:off x="153539" y="1283752"/>
              <a:ext cx="5927359" cy="3326901"/>
              <a:chOff x="153539" y="1283752"/>
              <a:chExt cx="5927359" cy="3326901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539" y="1283752"/>
                <a:ext cx="5927359" cy="3326901"/>
              </a:xfrm>
              <a:prstGeom prst="rect">
                <a:avLst/>
              </a:prstGeom>
            </p:spPr>
          </p:pic>
          <p:sp>
            <p:nvSpPr>
              <p:cNvPr id="13" name="Oval 12"/>
              <p:cNvSpPr/>
              <p:nvPr/>
            </p:nvSpPr>
            <p:spPr>
              <a:xfrm>
                <a:off x="2636519" y="2463800"/>
                <a:ext cx="1259201" cy="196596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/>
                  <a:t> </a:t>
                </a:r>
                <a:endParaRPr lang="en-US"/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381000" y="4384040"/>
              <a:ext cx="1828800" cy="106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 rot="21374522">
            <a:off x="207350" y="22208"/>
            <a:ext cx="3654843" cy="114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it-IT" sz="7200" b="1" dirty="0" smtClean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presente</a:t>
            </a:r>
            <a:endParaRPr lang="it-IT" sz="7200" b="1" i="0" u="none" strike="noStrike" kern="1200" dirty="0">
              <a:ln>
                <a:noFill/>
              </a:ln>
              <a:solidFill>
                <a:srgbClr val="0183A9"/>
              </a:solidFill>
              <a:latin typeface="Calibri" panose="020F0502020204030204" pitchFamily="34" charset="0"/>
              <a:ea typeface="Arial Unicode MS" pitchFamily="2"/>
              <a:cs typeface="Tahoma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574" y="2418267"/>
            <a:ext cx="1469533" cy="103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5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20" y="4536529"/>
            <a:ext cx="1140042" cy="593772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1423539" y="770672"/>
            <a:ext cx="5927359" cy="3326901"/>
            <a:chOff x="153539" y="1283752"/>
            <a:chExt cx="5927359" cy="3326901"/>
          </a:xfrm>
        </p:grpSpPr>
        <p:grpSp>
          <p:nvGrpSpPr>
            <p:cNvPr id="16" name="Group 15"/>
            <p:cNvGrpSpPr/>
            <p:nvPr/>
          </p:nvGrpSpPr>
          <p:grpSpPr>
            <a:xfrm>
              <a:off x="153539" y="1283752"/>
              <a:ext cx="5927359" cy="3326901"/>
              <a:chOff x="153539" y="1283752"/>
              <a:chExt cx="5927359" cy="3326901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153539" y="1283752"/>
                <a:ext cx="5927359" cy="3326901"/>
                <a:chOff x="153539" y="1283752"/>
                <a:chExt cx="5927359" cy="3326901"/>
              </a:xfrm>
            </p:grpSpPr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3539" y="1283752"/>
                  <a:ext cx="5927359" cy="3326901"/>
                </a:xfrm>
                <a:prstGeom prst="rect">
                  <a:avLst/>
                </a:prstGeom>
              </p:spPr>
            </p:pic>
            <p:sp>
              <p:nvSpPr>
                <p:cNvPr id="13" name="Oval 12"/>
                <p:cNvSpPr/>
                <p:nvPr/>
              </p:nvSpPr>
              <p:spPr>
                <a:xfrm>
                  <a:off x="2636519" y="2463800"/>
                  <a:ext cx="1259201" cy="196596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mtClean="0"/>
                    <a:t> </a:t>
                  </a:r>
                  <a:endParaRPr lang="en-US"/>
                </a:p>
              </p:txBody>
            </p:sp>
          </p:grpSp>
          <p:sp>
            <p:nvSpPr>
              <p:cNvPr id="15" name="Rectangle 14"/>
              <p:cNvSpPr/>
              <p:nvPr/>
            </p:nvSpPr>
            <p:spPr>
              <a:xfrm>
                <a:off x="381000" y="4384040"/>
                <a:ext cx="1828800" cy="1066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2876986" y="2316480"/>
              <a:ext cx="974667" cy="2174240"/>
            </a:xfrm>
            <a:prstGeom prst="rect">
              <a:avLst/>
            </a:prstGeom>
            <a:noFill/>
            <a:ln>
              <a:noFill/>
            </a:ln>
            <a:effectLst>
              <a:softEdge rad="127000"/>
            </a:effectLst>
          </p:spPr>
        </p:pic>
      </p:grpSp>
      <p:sp>
        <p:nvSpPr>
          <p:cNvPr id="2" name="TextBox 1"/>
          <p:cNvSpPr txBox="1"/>
          <p:nvPr/>
        </p:nvSpPr>
        <p:spPr>
          <a:xfrm rot="21374522">
            <a:off x="207350" y="22208"/>
            <a:ext cx="3654843" cy="114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it-IT" sz="7200" b="1" dirty="0" smtClean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futuro</a:t>
            </a:r>
            <a:endParaRPr lang="it-IT" sz="7200" b="1" i="0" u="none" strike="noStrike" kern="1200" dirty="0">
              <a:ln>
                <a:noFill/>
              </a:ln>
              <a:solidFill>
                <a:srgbClr val="0183A9"/>
              </a:solidFill>
              <a:latin typeface="Calibri" panose="020F0502020204030204" pitchFamily="34" charset="0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21273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5709" y="224509"/>
            <a:ext cx="7667796" cy="6979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it-IT" sz="4400" b="1" dirty="0" smtClean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Easy-</a:t>
            </a:r>
            <a:r>
              <a:rPr lang="it-IT" sz="4400" b="1" dirty="0" err="1" smtClean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Peasy</a:t>
            </a:r>
            <a:r>
              <a:rPr lang="it-IT" sz="4400" b="1" dirty="0" smtClean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 </a:t>
            </a:r>
            <a:r>
              <a:rPr lang="it-IT" sz="4400" b="1" dirty="0" err="1" smtClean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Robotics</a:t>
            </a:r>
            <a:r>
              <a:rPr lang="it-IT" sz="4400" b="1" dirty="0" smtClean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: Programma</a:t>
            </a:r>
            <a:endParaRPr lang="it-IT" sz="4400" b="1" i="0" u="none" strike="noStrike" kern="1200" dirty="0">
              <a:ln>
                <a:noFill/>
              </a:ln>
              <a:solidFill>
                <a:srgbClr val="0183A9"/>
              </a:solidFill>
              <a:latin typeface="Calibri" panose="020F0502020204030204" pitchFamily="34" charset="0"/>
              <a:ea typeface="Arial Unicode MS" pitchFamily="2"/>
              <a:cs typeface="Tahoma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8" t="14471" r="11387" b="14863"/>
          <a:stretch/>
        </p:blipFill>
        <p:spPr>
          <a:xfrm>
            <a:off x="7875144" y="116301"/>
            <a:ext cx="1066279" cy="10519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942249">
            <a:off x="607532" y="1212473"/>
            <a:ext cx="1795614" cy="6979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buNone/>
              <a:tabLst/>
            </a:pPr>
            <a:r>
              <a:rPr lang="it-IT" sz="24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u</a:t>
            </a:r>
            <a:r>
              <a:rPr lang="it-IT" sz="2400" b="1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no schianto</a:t>
            </a:r>
          </a:p>
          <a:p>
            <a:pPr marL="0" marR="0" lvl="0" indent="0" algn="ctr" rtl="0" hangingPunct="0">
              <a:buNone/>
              <a:tabLst/>
            </a:pPr>
            <a:r>
              <a:rPr lang="it-IT" sz="2400" b="1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di corso ;)</a:t>
            </a:r>
            <a:endParaRPr lang="it-IT" sz="2400" b="1" i="0" u="none" strike="noStrike" kern="1200" dirty="0">
              <a:ln>
                <a:noFill/>
              </a:ln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Arial Unicode MS" pitchFamily="2"/>
              <a:cs typeface="Tahoma" pitchFamily="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216788"/>
              </p:ext>
            </p:extLst>
          </p:nvPr>
        </p:nvGraphicFramePr>
        <p:xfrm>
          <a:off x="375353" y="2997019"/>
          <a:ext cx="2641522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20761">
                  <a:extLst>
                    <a:ext uri="{9D8B030D-6E8A-4147-A177-3AD203B41FA5}">
                      <a16:colId xmlns:a16="http://schemas.microsoft.com/office/drawing/2014/main" val="1893379431"/>
                    </a:ext>
                  </a:extLst>
                </a:gridCol>
                <a:gridCol w="1320761">
                  <a:extLst>
                    <a:ext uri="{9D8B030D-6E8A-4147-A177-3AD203B41FA5}">
                      <a16:colId xmlns:a16="http://schemas.microsoft.com/office/drawing/2014/main" val="7550434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DAY</a:t>
                      </a:r>
                      <a:r>
                        <a:rPr lang="en-US" sz="1600" b="1" kern="1200" baseline="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 1 (morning)</a:t>
                      </a:r>
                      <a:endParaRPr lang="en-US" sz="1600" b="1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4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457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10:30 </a:t>
                      </a: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10:45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Welcome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409771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YARP (SW)</a:t>
                      </a:r>
                      <a:endParaRPr lang="en-US" sz="18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066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10:45 </a:t>
                      </a: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– 11:30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Theory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2930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11:30 – 13:00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Assignment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6442898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022560"/>
              </p:ext>
            </p:extLst>
          </p:nvPr>
        </p:nvGraphicFramePr>
        <p:xfrm>
          <a:off x="3154731" y="1880474"/>
          <a:ext cx="2641522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20761">
                  <a:extLst>
                    <a:ext uri="{9D8B030D-6E8A-4147-A177-3AD203B41FA5}">
                      <a16:colId xmlns:a16="http://schemas.microsoft.com/office/drawing/2014/main" val="1893379431"/>
                    </a:ext>
                  </a:extLst>
                </a:gridCol>
                <a:gridCol w="1320761">
                  <a:extLst>
                    <a:ext uri="{9D8B030D-6E8A-4147-A177-3AD203B41FA5}">
                      <a16:colId xmlns:a16="http://schemas.microsoft.com/office/drawing/2014/main" val="7550434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DAY</a:t>
                      </a:r>
                      <a:r>
                        <a:rPr lang="en-US" sz="1600" b="1" kern="1200" baseline="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 1 (afternoon)</a:t>
                      </a:r>
                      <a:endParaRPr lang="en-US" sz="1600" b="1" kern="1200" dirty="0" smtClean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97557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CONTROL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139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14:00 – </a:t>
                      </a: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14:45</a:t>
                      </a:r>
                      <a:endParaRPr lang="en-US" sz="14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Theory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9837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14:45 </a:t>
                      </a: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16:15</a:t>
                      </a:r>
                      <a:endParaRPr lang="en-US" sz="14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Assignment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486067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VISION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8516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16:15 </a:t>
                      </a: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17:00</a:t>
                      </a:r>
                      <a:endParaRPr lang="en-US" sz="14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Theory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1188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17:00 – 18:30</a:t>
                      </a:r>
                      <a:endParaRPr lang="en-US" sz="14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Assignment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279196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602079"/>
              </p:ext>
            </p:extLst>
          </p:nvPr>
        </p:nvGraphicFramePr>
        <p:xfrm>
          <a:off x="5914336" y="1326215"/>
          <a:ext cx="2805120" cy="158027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02560">
                  <a:extLst>
                    <a:ext uri="{9D8B030D-6E8A-4147-A177-3AD203B41FA5}">
                      <a16:colId xmlns:a16="http://schemas.microsoft.com/office/drawing/2014/main" val="1893379431"/>
                    </a:ext>
                  </a:extLst>
                </a:gridCol>
                <a:gridCol w="1402560">
                  <a:extLst>
                    <a:ext uri="{9D8B030D-6E8A-4147-A177-3AD203B41FA5}">
                      <a16:colId xmlns:a16="http://schemas.microsoft.com/office/drawing/2014/main" val="7550434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DAY</a:t>
                      </a:r>
                      <a:r>
                        <a:rPr lang="en-US" sz="1600" b="1" kern="1200" baseline="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 2</a:t>
                      </a:r>
                      <a:endParaRPr lang="en-US" sz="1600" b="1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4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457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10:30 </a:t>
                      </a: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18:30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Team</a:t>
                      </a:r>
                      <a:r>
                        <a:rPr lang="en-US" sz="1400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Contest</a:t>
                      </a:r>
                      <a:endParaRPr lang="en-US" sz="14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4097719"/>
                  </a:ext>
                </a:extLst>
              </a:tr>
              <a:tr h="838590">
                <a:tc gridSpan="2">
                  <a:txBody>
                    <a:bodyPr/>
                    <a:lstStyle/>
                    <a:p>
                      <a:pPr algn="ctr"/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9384556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399" y="2113488"/>
            <a:ext cx="792994" cy="79299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20688292">
            <a:off x="625135" y="3049180"/>
            <a:ext cx="7956285" cy="522056"/>
          </a:xfrm>
          <a:prstGeom prst="rightArrow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2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709" y="224509"/>
            <a:ext cx="7667796" cy="6979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it-IT" sz="4400" b="1" dirty="0" smtClean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Easy-</a:t>
            </a:r>
            <a:r>
              <a:rPr lang="it-IT" sz="4400" b="1" dirty="0" err="1" smtClean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Peasy</a:t>
            </a:r>
            <a:r>
              <a:rPr lang="it-IT" sz="4400" b="1" dirty="0" smtClean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 </a:t>
            </a:r>
            <a:r>
              <a:rPr lang="it-IT" sz="4400" b="1" dirty="0" err="1" smtClean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Robotics</a:t>
            </a:r>
            <a:r>
              <a:rPr lang="it-IT" sz="4400" b="1" dirty="0" smtClean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: Strumenti</a:t>
            </a:r>
            <a:endParaRPr lang="it-IT" sz="4400" b="1" i="0" u="none" strike="noStrike" kern="1200" dirty="0">
              <a:ln>
                <a:noFill/>
              </a:ln>
              <a:solidFill>
                <a:srgbClr val="0183A9"/>
              </a:solidFill>
              <a:latin typeface="Calibri" panose="020F0502020204030204" pitchFamily="34" charset="0"/>
              <a:ea typeface="Arial Unicode MS" pitchFamily="2"/>
              <a:cs typeface="Tahoma" pitchFamily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8" t="14471" r="11387" b="14863"/>
          <a:stretch/>
        </p:blipFill>
        <p:spPr>
          <a:xfrm>
            <a:off x="7875144" y="116301"/>
            <a:ext cx="1066279" cy="10519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113" y="1998784"/>
            <a:ext cx="4887727" cy="27510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5815" y="1204546"/>
            <a:ext cx="2699825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GitHub</a:t>
            </a:r>
          </a:p>
          <a:p>
            <a:r>
              <a:rPr lang="en-US" sz="1100" b="1" dirty="0">
                <a:hlinkClick r:id="rId4"/>
              </a:rPr>
              <a:t>https://</a:t>
            </a:r>
            <a:r>
              <a:rPr lang="en-US" sz="1100" b="1" dirty="0" smtClean="0">
                <a:hlinkClick r:id="rId4"/>
              </a:rPr>
              <a:t>easy-peasy-robotics.github.io</a:t>
            </a:r>
            <a:endParaRPr lang="en-US" sz="20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05210" y="1278601"/>
            <a:ext cx="252000" cy="252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18413" y="1204546"/>
            <a:ext cx="2786247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Slack</a:t>
            </a:r>
          </a:p>
          <a:p>
            <a:r>
              <a:rPr lang="en-US" sz="1100" b="1" dirty="0">
                <a:hlinkClick r:id="rId6"/>
              </a:rPr>
              <a:t>https://easy-peasy-robotics.slack.com</a:t>
            </a:r>
            <a:endParaRPr lang="en-US" sz="11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500" y="1249442"/>
            <a:ext cx="310318" cy="3103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15" y="2123981"/>
            <a:ext cx="2849927" cy="10418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13" y="3306872"/>
            <a:ext cx="2542066" cy="106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3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79" y="612322"/>
            <a:ext cx="4549010" cy="41821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115" y="490062"/>
            <a:ext cx="2194560" cy="14630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60" y="2000255"/>
            <a:ext cx="2194560" cy="1463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374" y="3515948"/>
            <a:ext cx="2194560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6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141" y="2636442"/>
            <a:ext cx="2717458" cy="172841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09" y="273168"/>
            <a:ext cx="2756871" cy="175039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" y="1842059"/>
            <a:ext cx="2777096" cy="175039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334" y="374133"/>
            <a:ext cx="2756871" cy="175039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712" y="673127"/>
            <a:ext cx="2717279" cy="177184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74" y="3128702"/>
            <a:ext cx="2753224" cy="175039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527" y="1761245"/>
            <a:ext cx="2756871" cy="175039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41" y="3128700"/>
            <a:ext cx="2756871" cy="175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11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92" y="186895"/>
            <a:ext cx="4112714" cy="26112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700" y="2465232"/>
            <a:ext cx="3979243" cy="25265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374" y="186895"/>
            <a:ext cx="4112714" cy="261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43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D3A860F-A6CB-42C0-AF8C-3573B0076D2B" descr="93B6D408-FE73-4482-A13B-6F882B014D9A@administrati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585753" y="282513"/>
            <a:ext cx="2950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Istituto Italiano di Tecnologia</a:t>
            </a:r>
            <a:endParaRPr lang="it-IT" sz="1600" b="1" dirty="0">
              <a:solidFill>
                <a:srgbClr val="0183A9"/>
              </a:solidFill>
              <a:latin typeface="Calibri" panose="020F0502020204030204" pitchFamily="34" charset="0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6735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9282" y="3373666"/>
            <a:ext cx="8525436" cy="1719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316" t="6840" r="36644" b="53278"/>
          <a:stretch/>
        </p:blipFill>
        <p:spPr>
          <a:xfrm>
            <a:off x="6912755" y="1985229"/>
            <a:ext cx="593739" cy="553250"/>
          </a:xfrm>
          <a:prstGeom prst="ellipse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496" t="5148" r="1299" b="28069"/>
          <a:stretch/>
        </p:blipFill>
        <p:spPr>
          <a:xfrm>
            <a:off x="7265878" y="2458378"/>
            <a:ext cx="661302" cy="651833"/>
          </a:xfrm>
          <a:prstGeom prst="ellipse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6890" y="2538436"/>
            <a:ext cx="523603" cy="526706"/>
          </a:xfrm>
          <a:prstGeom prst="rect">
            <a:avLst/>
          </a:prstGeom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0000">
            <a:off x="5549574" y="1842562"/>
            <a:ext cx="583466" cy="61208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905430" y="357877"/>
            <a:ext cx="1172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616365"/>
                </a:solidFill>
              </a:rPr>
              <a:t>Materials for </a:t>
            </a:r>
            <a:br>
              <a:rPr lang="en-US" sz="1100" b="1" dirty="0" smtClean="0">
                <a:solidFill>
                  <a:srgbClr val="616365"/>
                </a:solidFill>
              </a:rPr>
            </a:br>
            <a:r>
              <a:rPr lang="en-US" sz="1100" b="1" dirty="0" smtClean="0">
                <a:solidFill>
                  <a:srgbClr val="616365"/>
                </a:solidFill>
              </a:rPr>
              <a:t>the environment</a:t>
            </a:r>
            <a:endParaRPr lang="en-US" sz="1100" b="1" dirty="0">
              <a:solidFill>
                <a:srgbClr val="616365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24423" y="1236411"/>
            <a:ext cx="9685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616365"/>
                </a:solidFill>
              </a:rPr>
              <a:t>Drug delivery</a:t>
            </a:r>
            <a:endParaRPr lang="en-US" sz="1100" b="1" dirty="0">
              <a:solidFill>
                <a:srgbClr val="616365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0006" y="2667742"/>
            <a:ext cx="557092" cy="539308"/>
          </a:xfrm>
          <a:prstGeom prst="ellipse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863" y="2424761"/>
            <a:ext cx="591469" cy="89016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60" r="45057" b="2403"/>
          <a:stretch/>
        </p:blipFill>
        <p:spPr>
          <a:xfrm>
            <a:off x="4862716" y="2049578"/>
            <a:ext cx="618211" cy="586231"/>
          </a:xfrm>
          <a:prstGeom prst="ellipse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749" b="28308"/>
          <a:stretch/>
        </p:blipFill>
        <p:spPr>
          <a:xfrm>
            <a:off x="3690204" y="2758501"/>
            <a:ext cx="562317" cy="556422"/>
          </a:xfrm>
          <a:prstGeom prst="ellipse">
            <a:avLst/>
          </a:prstGeom>
        </p:spPr>
      </p:pic>
      <p:pic>
        <p:nvPicPr>
          <p:cNvPr id="1026" name="Picture 2" descr="http://core0.staticworld.net/images/article/2014/04/graphene_structure-100263091-orig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7847" y="1531620"/>
            <a:ext cx="603504" cy="556474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Arrow Connector 46"/>
          <p:cNvCxnSpPr/>
          <p:nvPr/>
        </p:nvCxnSpPr>
        <p:spPr>
          <a:xfrm flipV="1">
            <a:off x="1837682" y="1980985"/>
            <a:ext cx="15658" cy="654825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597" y="1067838"/>
            <a:ext cx="879407" cy="586323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3653807" y="1719895"/>
            <a:ext cx="6351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616365"/>
                </a:solidFill>
              </a:rPr>
              <a:t>Sensors</a:t>
            </a:r>
            <a:endParaRPr lang="en-US" sz="1100" b="1" dirty="0">
              <a:solidFill>
                <a:srgbClr val="616365"/>
              </a:solidFill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07870" y="2074507"/>
            <a:ext cx="703290" cy="663704"/>
          </a:xfrm>
          <a:prstGeom prst="ellipse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677224" y="838000"/>
            <a:ext cx="12009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616365"/>
                </a:solidFill>
              </a:rPr>
              <a:t>Disaster recovery</a:t>
            </a:r>
            <a:endParaRPr lang="en-US" sz="1100" b="1" dirty="0">
              <a:solidFill>
                <a:srgbClr val="616365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37036" y="1933313"/>
            <a:ext cx="8563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616365"/>
                </a:solidFill>
              </a:rPr>
              <a:t>Companion</a:t>
            </a:r>
            <a:endParaRPr lang="en-US" sz="1100" b="1" dirty="0">
              <a:solidFill>
                <a:srgbClr val="616365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406751" y="1546959"/>
            <a:ext cx="9428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616365"/>
                </a:solidFill>
              </a:rPr>
              <a:t>Environment</a:t>
            </a:r>
            <a:br>
              <a:rPr lang="en-US" sz="1100" b="1" dirty="0" smtClean="0">
                <a:solidFill>
                  <a:srgbClr val="616365"/>
                </a:solidFill>
              </a:rPr>
            </a:br>
            <a:r>
              <a:rPr lang="en-US" sz="1100" b="1" dirty="0" smtClean="0">
                <a:solidFill>
                  <a:srgbClr val="616365"/>
                </a:solidFill>
              </a:rPr>
              <a:t>monitoring</a:t>
            </a:r>
            <a:endParaRPr lang="en-US" sz="1100" b="1" dirty="0">
              <a:solidFill>
                <a:srgbClr val="616365"/>
              </a:solidFill>
            </a:endParaRPr>
          </a:p>
        </p:txBody>
      </p:sp>
      <p:cxnSp>
        <p:nvCxnSpPr>
          <p:cNvPr id="70" name="Straight Arrow Connector 69"/>
          <p:cNvCxnSpPr>
            <a:endCxn id="52" idx="2"/>
          </p:cNvCxnSpPr>
          <p:nvPr/>
        </p:nvCxnSpPr>
        <p:spPr>
          <a:xfrm flipV="1">
            <a:off x="1139891" y="1654161"/>
            <a:ext cx="16410" cy="1719505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3972721" y="1996741"/>
            <a:ext cx="15658" cy="654825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5491488" y="752353"/>
            <a:ext cx="16633" cy="1073718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6595195" y="1502405"/>
            <a:ext cx="13496" cy="937933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680073" y="2194924"/>
            <a:ext cx="1483" cy="166615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7384772" y="576390"/>
            <a:ext cx="7601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616365"/>
                </a:solidFill>
              </a:rPr>
              <a:t>Graphene</a:t>
            </a:r>
            <a:endParaRPr lang="en-US" sz="1100" b="1" dirty="0">
              <a:solidFill>
                <a:srgbClr val="616365"/>
              </a:solidFill>
            </a:endParaRPr>
          </a:p>
        </p:txBody>
      </p:sp>
      <p:cxnSp>
        <p:nvCxnSpPr>
          <p:cNvPr id="82" name="Straight Arrow Connector 81"/>
          <p:cNvCxnSpPr/>
          <p:nvPr/>
        </p:nvCxnSpPr>
        <p:spPr>
          <a:xfrm flipV="1">
            <a:off x="7764844" y="838001"/>
            <a:ext cx="6748" cy="595466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2534053" y="1079384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616365"/>
                </a:solidFill>
              </a:rPr>
              <a:t>Fabrication</a:t>
            </a:r>
            <a:endParaRPr lang="en-US" sz="1100" b="1" dirty="0">
              <a:solidFill>
                <a:srgbClr val="616365"/>
              </a:solidFill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 flipV="1">
            <a:off x="2966043" y="1341916"/>
            <a:ext cx="15658" cy="654825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ttp://www.alpha-polymers.com/ESW/Images/polymer2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198" y="1613720"/>
            <a:ext cx="619581" cy="619581"/>
          </a:xfrm>
          <a:prstGeom prst="ellipse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/>
          <p:cNvSpPr txBox="1"/>
          <p:nvPr/>
        </p:nvSpPr>
        <p:spPr>
          <a:xfrm>
            <a:off x="4171345" y="745082"/>
            <a:ext cx="9316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616365"/>
                </a:solidFill>
              </a:rPr>
              <a:t>Polymers for</a:t>
            </a:r>
          </a:p>
          <a:p>
            <a:pPr algn="ctr"/>
            <a:r>
              <a:rPr lang="en-US" sz="1100" b="1" dirty="0" smtClean="0">
                <a:solidFill>
                  <a:srgbClr val="616365"/>
                </a:solidFill>
              </a:rPr>
              <a:t>robotics</a:t>
            </a:r>
            <a:endParaRPr lang="en-US" sz="1100" b="1" dirty="0">
              <a:solidFill>
                <a:srgbClr val="616365"/>
              </a:solidFill>
            </a:endParaRPr>
          </a:p>
        </p:txBody>
      </p:sp>
      <p:cxnSp>
        <p:nvCxnSpPr>
          <p:cNvPr id="88" name="Straight Arrow Connector 87"/>
          <p:cNvCxnSpPr/>
          <p:nvPr/>
        </p:nvCxnSpPr>
        <p:spPr>
          <a:xfrm flipV="1">
            <a:off x="4649940" y="1158768"/>
            <a:ext cx="3868" cy="358463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6731768" y="992381"/>
            <a:ext cx="9557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616365"/>
                </a:solidFill>
              </a:rPr>
              <a:t>Nanocrystals</a:t>
            </a:r>
            <a:endParaRPr lang="en-US" sz="1100" b="1" dirty="0">
              <a:solidFill>
                <a:srgbClr val="616365"/>
              </a:solidFill>
            </a:endParaRPr>
          </a:p>
        </p:txBody>
      </p:sp>
      <p:cxnSp>
        <p:nvCxnSpPr>
          <p:cNvPr id="91" name="Straight Arrow Connector 90"/>
          <p:cNvCxnSpPr/>
          <p:nvPr/>
        </p:nvCxnSpPr>
        <p:spPr>
          <a:xfrm flipV="1">
            <a:off x="7199705" y="1289212"/>
            <a:ext cx="9918" cy="635454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31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19624"/>
          <a:stretch/>
        </p:blipFill>
        <p:spPr>
          <a:xfrm>
            <a:off x="7363598" y="1587465"/>
            <a:ext cx="1776716" cy="33084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5264" y="177811"/>
            <a:ext cx="6781374" cy="114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Font typeface="StarSymbol"/>
              <a:buNone/>
            </a:pPr>
            <a:r>
              <a:rPr lang="it-IT" sz="6000" b="1" dirty="0">
                <a:solidFill>
                  <a:srgbClr val="0183A9"/>
                </a:solidFill>
                <a:ea typeface="Arial Unicode MS" pitchFamily="2"/>
                <a:cs typeface="Tahoma" pitchFamily="2"/>
              </a:rPr>
              <a:t>la famiglia di </a:t>
            </a:r>
            <a:r>
              <a:rPr lang="it-IT" sz="6000" b="1" dirty="0" smtClean="0">
                <a:solidFill>
                  <a:srgbClr val="0183A9"/>
                </a:solidFill>
                <a:ea typeface="Arial Unicode MS" pitchFamily="2"/>
                <a:cs typeface="Tahoma" pitchFamily="2"/>
              </a:rPr>
              <a:t>IIT</a:t>
            </a:r>
            <a:endParaRPr lang="it-IT" sz="7200" b="1" dirty="0">
              <a:solidFill>
                <a:srgbClr val="0183A9"/>
              </a:solidFill>
              <a:ea typeface="Arial Unicode MS" pitchFamily="2"/>
              <a:cs typeface="Tahoma" pitchFamily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16"/>
          <a:stretch/>
        </p:blipFill>
        <p:spPr>
          <a:xfrm>
            <a:off x="3348964" y="2696845"/>
            <a:ext cx="2951699" cy="2201781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7" name="TextBox 6"/>
          <p:cNvSpPr txBox="1"/>
          <p:nvPr/>
        </p:nvSpPr>
        <p:spPr>
          <a:xfrm>
            <a:off x="6720529" y="2183784"/>
            <a:ext cx="372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b="1" dirty="0" smtClean="0">
                <a:solidFill>
                  <a:srgbClr val="616365"/>
                </a:solidFill>
                <a:cs typeface="Arial" panose="020B0604020202020204" pitchFamily="34" charset="0"/>
              </a:rPr>
              <a:t>R1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33595" y="2593180"/>
            <a:ext cx="67037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it-IT" sz="1200" b="1" dirty="0" smtClean="0">
                <a:solidFill>
                  <a:srgbClr val="616365"/>
                </a:solidFill>
                <a:cs typeface="Arial" panose="020B0604020202020204" pitchFamily="34" charset="0"/>
              </a:rPr>
              <a:t>iCub3.0</a:t>
            </a:r>
            <a:endParaRPr lang="it-IT" sz="1200" b="1" dirty="0">
              <a:solidFill>
                <a:srgbClr val="616365"/>
              </a:solidFill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373633" y="2462246"/>
            <a:ext cx="1116689" cy="2491056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5297" y="3148270"/>
            <a:ext cx="1222525" cy="1839901"/>
          </a:xfrm>
          <a:prstGeom prst="rect">
            <a:avLst/>
          </a:prstGeom>
          <a:effectLst>
            <a:softEdge rad="165100"/>
          </a:effectLst>
        </p:spPr>
      </p:pic>
      <p:sp>
        <p:nvSpPr>
          <p:cNvPr id="8" name="TextBox 7"/>
          <p:cNvSpPr txBox="1"/>
          <p:nvPr/>
        </p:nvSpPr>
        <p:spPr>
          <a:xfrm>
            <a:off x="1903247" y="2933872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b="1" dirty="0" smtClean="0">
                <a:solidFill>
                  <a:srgbClr val="616365"/>
                </a:solidFill>
                <a:cs typeface="Arial" panose="020B0604020202020204" pitchFamily="34" charset="0"/>
              </a:rPr>
              <a:t>iCub2.5</a:t>
            </a:r>
            <a:endParaRPr lang="it-IT" sz="1200" b="1" dirty="0">
              <a:solidFill>
                <a:srgbClr val="616365"/>
              </a:solidFill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62970" y="1327276"/>
            <a:ext cx="80480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it-IT" sz="1200" b="1" dirty="0" err="1" smtClean="0">
                <a:solidFill>
                  <a:srgbClr val="616365"/>
                </a:solidFill>
                <a:cs typeface="Arial" panose="020B0604020202020204" pitchFamily="34" charset="0"/>
              </a:rPr>
              <a:t>WalkMan</a:t>
            </a:r>
            <a:endParaRPr lang="it-IT" sz="1200" b="1" dirty="0">
              <a:solidFill>
                <a:srgbClr val="616365"/>
              </a:solidFill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20431" y="3465891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b="1" dirty="0" err="1" smtClean="0">
                <a:solidFill>
                  <a:srgbClr val="616365"/>
                </a:solidFill>
                <a:cs typeface="Arial" panose="020B0604020202020204" pitchFamily="34" charset="0"/>
              </a:rPr>
              <a:t>HyQ</a:t>
            </a:r>
            <a:endParaRPr lang="it-IT" sz="1200" b="1" dirty="0">
              <a:solidFill>
                <a:srgbClr val="616365"/>
              </a:solidFill>
              <a:cs typeface="Arial" panose="020B060402020202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93" y="4197019"/>
            <a:ext cx="742149" cy="111322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906" y="4085578"/>
            <a:ext cx="718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b="1" dirty="0" err="1" smtClean="0">
                <a:solidFill>
                  <a:srgbClr val="616365"/>
                </a:solidFill>
                <a:cs typeface="Arial" panose="020B0604020202020204" pitchFamily="34" charset="0"/>
              </a:rPr>
              <a:t>Plantoid</a:t>
            </a:r>
            <a:endParaRPr lang="it-IT" sz="1200" b="1" dirty="0">
              <a:solidFill>
                <a:srgbClr val="616365"/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nettore 1 10"/>
          <p:cNvCxnSpPr/>
          <p:nvPr/>
        </p:nvCxnSpPr>
        <p:spPr>
          <a:xfrm flipV="1">
            <a:off x="204589" y="4861216"/>
            <a:ext cx="8734823" cy="16773"/>
          </a:xfrm>
          <a:prstGeom prst="line">
            <a:avLst/>
          </a:prstGeom>
          <a:ln w="12700" cap="flat" cmpd="sng" algn="ctr">
            <a:solidFill>
              <a:srgbClr val="0084D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262498" y="3717255"/>
            <a:ext cx="1884025" cy="1860029"/>
            <a:chOff x="-304982" y="4714734"/>
            <a:chExt cx="2403227" cy="2318092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667" b="93750" l="20625" r="85000">
                          <a14:foregroundMark x1="27187" y1="70417" x2="27187" y2="7041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304982" y="4714734"/>
              <a:ext cx="2403227" cy="1802421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980411" y="6572540"/>
              <a:ext cx="235639" cy="4602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it-IT" dirty="0">
                <a:solidFill>
                  <a:prstClr val="black"/>
                </a:solidFill>
              </a:endParaRPr>
            </a:p>
          </p:txBody>
        </p:sp>
      </p:grp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4" t="5229" r="15758"/>
          <a:stretch>
            <a:fillRect/>
          </a:stretch>
        </p:blipFill>
        <p:spPr bwMode="auto">
          <a:xfrm>
            <a:off x="4990635" y="2754538"/>
            <a:ext cx="1433458" cy="2120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5483810" y="2414682"/>
            <a:ext cx="69930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it-IT" sz="1200" b="1" dirty="0" smtClean="0">
                <a:solidFill>
                  <a:srgbClr val="616365"/>
                </a:solidFill>
                <a:cs typeface="Arial" panose="020B0604020202020204" pitchFamily="34" charset="0"/>
              </a:rPr>
              <a:t>COMAN</a:t>
            </a:r>
            <a:endParaRPr lang="it-IT" sz="1200" b="1" dirty="0">
              <a:solidFill>
                <a:srgbClr val="616365"/>
              </a:solidFill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957741" y="2788712"/>
            <a:ext cx="825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b="1" dirty="0" smtClean="0">
                <a:solidFill>
                  <a:srgbClr val="616365"/>
                </a:solidFill>
                <a:cs typeface="Arial" panose="020B0604020202020204" pitchFamily="34" charset="0"/>
              </a:rPr>
              <a:t>HyQ2Max</a:t>
            </a:r>
            <a:endParaRPr lang="it-IT" sz="1200" b="1" dirty="0">
              <a:solidFill>
                <a:srgbClr val="616365"/>
              </a:solidFill>
              <a:cs typeface="Arial" panose="020B0604020202020204" pitchFamily="34" charset="0"/>
            </a:endParaRPr>
          </a:p>
        </p:txBody>
      </p:sp>
      <p:pic>
        <p:nvPicPr>
          <p:cNvPr id="35" name="Content Placeholder 5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6085" b="90592" l="11921" r="76578">
                        <a14:foregroundMark x1="14867" y1="39909" x2="74053" y2="31259"/>
                        <a14:foregroundMark x1="32539" y1="89833" x2="27910" y2="69196"/>
                        <a14:foregroundMark x1="72651" y1="79818" x2="67181" y2="72838"/>
                        <a14:foregroundMark x1="72230" y1="80425" x2="73492" y2="79970"/>
                        <a14:foregroundMark x1="39411" y1="71927" x2="40393" y2="70713"/>
                        <a14:foregroundMark x1="13604" y1="76783" x2="17532" y2="68892"/>
                        <a14:foregroundMark x1="31276" y1="90592" x2="33520" y2="90895"/>
                        <a14:foregroundMark x1="62833" y1="65857" x2="67602" y2="72382"/>
                        <a14:foregroundMark x1="43198" y1="65554" x2="40393" y2="70106"/>
                        <a14:foregroundMark x1="18934" y1="36267" x2="15708" y2="32322"/>
                        <a14:foregroundMark x1="15708" y1="44765" x2="17251" y2="51138"/>
                        <a14:foregroundMark x1="15849" y1="51442" x2="15849" y2="52504"/>
                        <a14:foregroundMark x1="62833" y1="66768" x2="66199" y2="72382"/>
                        <a14:foregroundMark x1="65919" y1="23520" x2="52595" y2="24431"/>
                        <a14:foregroundMark x1="18934" y1="69651" x2="18934" y2="69651"/>
                        <a14:foregroundMark x1="21459" y1="67071" x2="21459" y2="67071"/>
                        <a14:foregroundMark x1="13324" y1="42033" x2="13184" y2="40516"/>
                        <a14:foregroundMark x1="27069" y1="34294" x2="28191" y2="31866"/>
                        <a14:foregroundMark x1="74194" y1="37633" x2="74194" y2="37633"/>
                        <a14:foregroundMark x1="70968" y1="78452" x2="69285" y2="77086"/>
                        <a14:foregroundMark x1="17391" y1="67678" x2="19074" y2="65402"/>
                        <a14:backgroundMark x1="46704" y1="53111" x2="60028" y2="67527"/>
                        <a14:backgroundMark x1="38008" y1="53718" x2="37868" y2="66313"/>
                        <a14:backgroundMark x1="17532" y1="62822" x2="16269" y2="68589"/>
                        <a14:backgroundMark x1="38429" y1="52656" x2="38429" y2="52656"/>
                        <a14:backgroundMark x1="68724" y1="67527" x2="70827" y2="53566"/>
                        <a14:backgroundMark x1="23001" y1="67982" x2="23001" y2="67982"/>
                        <a14:backgroundMark x1="23282" y1="66920" x2="23282" y2="66920"/>
                        <a14:backgroundMark x1="24544" y1="67982" x2="24544" y2="67982"/>
                        <a14:backgroundMark x1="20477" y1="68892" x2="20477" y2="68892"/>
                        <a14:backgroundMark x1="21318" y1="67982" x2="21318" y2="67982"/>
                        <a14:backgroundMark x1="22160" y1="67375" x2="22160" y2="67375"/>
                        <a14:backgroundMark x1="22440" y1="66313" x2="22440" y2="66313"/>
                        <a14:backgroundMark x1="20196" y1="67527" x2="20196" y2="67527"/>
                        <a14:backgroundMark x1="19495" y1="68589" x2="19495" y2="68589"/>
                        <a14:backgroundMark x1="20477" y1="66313" x2="20477" y2="66313"/>
                        <a14:backgroundMark x1="18794" y1="32170" x2="24123" y2="25190"/>
                        <a14:backgroundMark x1="26648" y1="29287" x2="27069" y2="25341"/>
                        <a14:backgroundMark x1="27910" y1="29742" x2="27910" y2="27162"/>
                        <a14:backgroundMark x1="31978" y1="29894" x2="30715" y2="2655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2141" t="18822" r="21989" b="8230"/>
          <a:stretch/>
        </p:blipFill>
        <p:spPr bwMode="auto">
          <a:xfrm>
            <a:off x="2647827" y="3282178"/>
            <a:ext cx="1598912" cy="163661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432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20240892">
            <a:off x="2380463" y="2199094"/>
            <a:ext cx="4745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LEARNING NEVER EXAUSTS THE MIND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43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7" r="801" b="3007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2173545" y="4311650"/>
            <a:ext cx="4796911" cy="9196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algn="ctr" hangingPunct="0">
              <a:buFont typeface="StarSymbol"/>
              <a:buNone/>
            </a:pPr>
            <a:r>
              <a:rPr lang="it-IT" sz="6000" b="1" dirty="0">
                <a:solidFill>
                  <a:srgbClr val="0183A9"/>
                </a:solidFill>
                <a:ea typeface="Arial Unicode MS" pitchFamily="2"/>
                <a:cs typeface="Tahoma" pitchFamily="2"/>
              </a:rPr>
              <a:t>R</a:t>
            </a:r>
            <a:r>
              <a:rPr lang="it-IT" sz="6000" b="1" dirty="0" smtClean="0">
                <a:solidFill>
                  <a:srgbClr val="0183A9"/>
                </a:solidFill>
                <a:ea typeface="Arial Unicode MS" pitchFamily="2"/>
                <a:cs typeface="Tahoma" pitchFamily="2"/>
              </a:rPr>
              <a:t>1</a:t>
            </a:r>
            <a:endParaRPr lang="it-IT" sz="6000" b="1" dirty="0">
              <a:solidFill>
                <a:srgbClr val="0183A9"/>
              </a:solidFill>
              <a:ea typeface="Arial Unicode MS" pitchFamily="2"/>
              <a:cs typeface="Tahoma" pitchFamily="2"/>
            </a:endParaRPr>
          </a:p>
        </p:txBody>
      </p:sp>
      <p:pic>
        <p:nvPicPr>
          <p:cNvPr id="13" name="Picture 2" descr="http://spring.bologna.enea.it/borsabrevetti/images/patent_en_bigRED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344746" y="64755"/>
            <a:ext cx="723164" cy="7231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4613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3661" t="1696" r="38117" b="1862"/>
          <a:stretch/>
        </p:blipFill>
        <p:spPr>
          <a:xfrm>
            <a:off x="763629" y="830354"/>
            <a:ext cx="3285856" cy="3285855"/>
          </a:xfrm>
          <a:prstGeom prst="ellipse">
            <a:avLst/>
          </a:prstGeom>
        </p:spPr>
      </p:pic>
      <p:sp>
        <p:nvSpPr>
          <p:cNvPr id="25" name="Shape 166"/>
          <p:cNvSpPr/>
          <p:nvPr/>
        </p:nvSpPr>
        <p:spPr>
          <a:xfrm>
            <a:off x="2131293" y="482570"/>
            <a:ext cx="591375" cy="591375"/>
          </a:xfrm>
          <a:prstGeom prst="ellipse">
            <a:avLst/>
          </a:prstGeom>
          <a:solidFill>
            <a:srgbClr val="0183A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Calibri" panose="020F0502020204030204" pitchFamily="34" charset="0"/>
            </a:endParaRPr>
          </a:p>
        </p:txBody>
      </p:sp>
      <p:grpSp>
        <p:nvGrpSpPr>
          <p:cNvPr id="26" name="Shape 550"/>
          <p:cNvGrpSpPr>
            <a:grpSpLocks noChangeAspect="1"/>
          </p:cNvGrpSpPr>
          <p:nvPr/>
        </p:nvGrpSpPr>
        <p:grpSpPr>
          <a:xfrm>
            <a:off x="2237329" y="630022"/>
            <a:ext cx="379302" cy="296362"/>
            <a:chOff x="1923075" y="3694075"/>
            <a:chExt cx="437200" cy="341600"/>
          </a:xfrm>
          <a:solidFill>
            <a:schemeClr val="bg1"/>
          </a:solidFill>
        </p:grpSpPr>
        <p:sp>
          <p:nvSpPr>
            <p:cNvPr id="27" name="Shape 551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28" name="Shape 552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29" name="Shape 553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0" t="0" r="0" b="0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30" name="Shape 554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0" t="0" r="0" b="0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31" name="Shape 555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0" t="0" r="0" b="0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32" name="Shape 556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0" t="0" r="0" b="0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33" name="Shape 557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0" t="0" r="0" b="0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34" name="Shape 558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0" t="0" r="0" b="0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35" name="Shape 559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0" t="0" r="0" b="0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latin typeface="Calibri" panose="020F0502020204030204" pitchFamily="34" charset="0"/>
              </a:endParaRPr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7" b="10636"/>
          <a:stretch/>
        </p:blipFill>
        <p:spPr>
          <a:xfrm>
            <a:off x="4878358" y="262706"/>
            <a:ext cx="3852135" cy="215937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85"/>
          <a:stretch/>
        </p:blipFill>
        <p:spPr>
          <a:xfrm>
            <a:off x="4890566" y="2674313"/>
            <a:ext cx="3846417" cy="216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 err="1" smtClean="0"/>
              <a:t>ICT</a:t>
            </a:r>
            <a:r>
              <a:rPr lang="en-US" sz="5400" b="1" baseline="-25000" dirty="0" err="1" smtClean="0"/>
              <a:t>+robotica</a:t>
            </a:r>
            <a:endParaRPr lang="en-US" sz="5400" b="1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5699"/>
            <a:ext cx="8229600" cy="1303607"/>
          </a:xfrm>
        </p:spPr>
        <p:txBody>
          <a:bodyPr/>
          <a:lstStyle/>
          <a:p>
            <a:pPr marL="0" indent="0">
              <a:buNone/>
            </a:pPr>
            <a:r>
              <a:rPr lang="it-IT" sz="1200" b="1" dirty="0" err="1" smtClean="0"/>
              <a:t>Vint</a:t>
            </a:r>
            <a:r>
              <a:rPr lang="it-IT" sz="1200" b="1" dirty="0" smtClean="0"/>
              <a:t> </a:t>
            </a:r>
            <a:r>
              <a:rPr lang="it-IT" sz="1200" b="1" dirty="0" err="1" smtClean="0"/>
              <a:t>Cerf</a:t>
            </a:r>
            <a:r>
              <a:rPr lang="it-IT" sz="1200" dirty="0" smtClean="0"/>
              <a:t>, Vice Presidente e responsabile delle politiche Internet di Google, parlando su “Future of AI Robotics and Jobs”, un documento redatto dalla PEW Research nel 2014, risponde alla domanda: “Quanto l’IA e la robotica diventeranno parte della nostra vita quotidiana?”, in questo modo: </a:t>
            </a:r>
            <a:r>
              <a:rPr lang="it-IT" sz="1200" i="1" dirty="0" smtClean="0">
                <a:solidFill>
                  <a:srgbClr val="0183A9"/>
                </a:solidFill>
              </a:rPr>
              <a:t>“Auto senza guidatore sembrano possibili nel 2025. L’elaborazione del linguaggio naturale ci porterà ad avere computer con i quali interagire in maniera naturale. I motori di ricerca probabilmente diventeranno dei sistemi con i quali conversare. La cosiddetta «Internet delle cose» sarà realtà e l’interazione continua con i nostri dispositivi digitali ubiqua. Un insieme di servizi forniti attraverso questi </a:t>
            </a:r>
            <a:r>
              <a:rPr lang="it-IT" sz="1200" i="1" smtClean="0">
                <a:solidFill>
                  <a:srgbClr val="0183A9"/>
                </a:solidFill>
              </a:rPr>
              <a:t>dispositivi </a:t>
            </a:r>
            <a:r>
              <a:rPr lang="it-IT" sz="1200" i="1">
                <a:solidFill>
                  <a:srgbClr val="0183A9"/>
                </a:solidFill>
              </a:rPr>
              <a:t>sarà </a:t>
            </a:r>
            <a:r>
              <a:rPr lang="it-IT" sz="1200" i="1" dirty="0" smtClean="0">
                <a:solidFill>
                  <a:srgbClr val="0183A9"/>
                </a:solidFill>
              </a:rPr>
              <a:t>anche molto comune.”</a:t>
            </a:r>
            <a:endParaRPr lang="it-IT" sz="1200" dirty="0" smtClean="0">
              <a:solidFill>
                <a:srgbClr val="0183A9"/>
              </a:solidFill>
            </a:endParaRPr>
          </a:p>
          <a:p>
            <a:pPr marL="0" indent="0">
              <a:buNone/>
            </a:pPr>
            <a:endParaRPr lang="it-IT" sz="1200" dirty="0"/>
          </a:p>
        </p:txBody>
      </p:sp>
      <p:sp>
        <p:nvSpPr>
          <p:cNvPr id="4" name="Rectangle 3"/>
          <p:cNvSpPr/>
          <p:nvPr/>
        </p:nvSpPr>
        <p:spPr>
          <a:xfrm>
            <a:off x="4506686" y="4637222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GB" sz="1200" b="1" i="1" dirty="0">
                <a:solidFill>
                  <a:srgbClr val="616365"/>
                </a:solidFill>
              </a:rPr>
              <a:t>Future of AI Robotics and Jobs: </a:t>
            </a:r>
            <a:r>
              <a:rPr lang="en-US" sz="1200" b="1" i="1" dirty="0">
                <a:solidFill>
                  <a:srgbClr val="616365"/>
                </a:solidFill>
              </a:rPr>
              <a:t>Aaron Smith, Janna </a:t>
            </a:r>
            <a:r>
              <a:rPr lang="en-US" sz="1200" b="1" i="1" dirty="0" smtClean="0">
                <a:solidFill>
                  <a:srgbClr val="616365"/>
                </a:solidFill>
              </a:rPr>
              <a:t>Anderson</a:t>
            </a:r>
            <a:br>
              <a:rPr lang="en-US" sz="1200" b="1" i="1" dirty="0" smtClean="0">
                <a:solidFill>
                  <a:srgbClr val="616365"/>
                </a:solidFill>
              </a:rPr>
            </a:br>
            <a:r>
              <a:rPr lang="en-US" sz="1200" b="1" i="1" dirty="0" smtClean="0">
                <a:solidFill>
                  <a:srgbClr val="616365"/>
                </a:solidFill>
              </a:rPr>
              <a:t>(</a:t>
            </a:r>
            <a:r>
              <a:rPr lang="en-US" sz="1200" b="1" i="1" dirty="0">
                <a:solidFill>
                  <a:srgbClr val="616365"/>
                </a:solidFill>
              </a:rPr>
              <a:t>2014) Pew Research Center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2517" y="2296727"/>
            <a:ext cx="613232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smtClean="0">
                <a:solidFill>
                  <a:srgbClr val="0183A9"/>
                </a:solidFill>
              </a:rPr>
              <a:t>anche: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>
                <a:solidFill>
                  <a:srgbClr val="616365"/>
                </a:solidFill>
              </a:rPr>
              <a:t>Tesla </a:t>
            </a:r>
            <a:r>
              <a:rPr lang="it-IT" dirty="0" smtClean="0">
                <a:solidFill>
                  <a:srgbClr val="616365"/>
                </a:solidFill>
              </a:rPr>
              <a:t>– </a:t>
            </a:r>
            <a:r>
              <a:rPr lang="it-IT" dirty="0" err="1" smtClean="0">
                <a:solidFill>
                  <a:srgbClr val="616365"/>
                </a:solidFill>
              </a:rPr>
              <a:t>Open</a:t>
            </a:r>
            <a:r>
              <a:rPr lang="it-IT" dirty="0" err="1" smtClean="0">
                <a:solidFill>
                  <a:srgbClr val="616365"/>
                </a:solidFill>
              </a:rPr>
              <a:t>AI</a:t>
            </a:r>
            <a:r>
              <a:rPr lang="it-IT" dirty="0" smtClean="0">
                <a:solidFill>
                  <a:srgbClr val="616365"/>
                </a:solidFill>
              </a:rPr>
              <a:t> </a:t>
            </a:r>
            <a:r>
              <a:rPr lang="it-IT" dirty="0" err="1" smtClean="0">
                <a:solidFill>
                  <a:srgbClr val="616365"/>
                </a:solidFill>
              </a:rPr>
              <a:t>foundation</a:t>
            </a:r>
            <a:endParaRPr lang="it-IT" dirty="0" smtClean="0">
              <a:solidFill>
                <a:srgbClr val="61636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>
                <a:solidFill>
                  <a:srgbClr val="616365"/>
                </a:solidFill>
              </a:rPr>
              <a:t>Google – </a:t>
            </a:r>
            <a:r>
              <a:rPr lang="it-IT" dirty="0" err="1" smtClean="0">
                <a:solidFill>
                  <a:srgbClr val="616365"/>
                </a:solidFill>
              </a:rPr>
              <a:t>Deep</a:t>
            </a:r>
            <a:r>
              <a:rPr lang="it-IT" dirty="0" smtClean="0">
                <a:solidFill>
                  <a:srgbClr val="616365"/>
                </a:solidFill>
              </a:rPr>
              <a:t> </a:t>
            </a:r>
            <a:r>
              <a:rPr lang="it-IT" dirty="0" err="1" smtClean="0">
                <a:solidFill>
                  <a:srgbClr val="616365"/>
                </a:solidFill>
              </a:rPr>
              <a:t>Mind</a:t>
            </a:r>
            <a:r>
              <a:rPr lang="it-IT" dirty="0" smtClean="0">
                <a:solidFill>
                  <a:srgbClr val="616365"/>
                </a:solidFill>
              </a:rPr>
              <a:t> + robotica </a:t>
            </a:r>
            <a:endParaRPr lang="it-IT" dirty="0">
              <a:solidFill>
                <a:srgbClr val="61636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>
                <a:solidFill>
                  <a:srgbClr val="616365"/>
                </a:solidFill>
              </a:rPr>
              <a:t>Toyota </a:t>
            </a:r>
            <a:r>
              <a:rPr lang="it-IT" dirty="0" smtClean="0">
                <a:solidFill>
                  <a:srgbClr val="616365"/>
                </a:solidFill>
              </a:rPr>
              <a:t>– AI, robotica, auto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>
                <a:solidFill>
                  <a:srgbClr val="616365"/>
                </a:solidFill>
              </a:rPr>
              <a:t>Facebook</a:t>
            </a:r>
            <a:r>
              <a:rPr lang="it-IT" dirty="0" smtClean="0">
                <a:solidFill>
                  <a:srgbClr val="616365"/>
                </a:solidFill>
              </a:rPr>
              <a:t> – apprendimento automatico, 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>
                <a:solidFill>
                  <a:srgbClr val="616365"/>
                </a:solidFill>
              </a:rPr>
              <a:t>IBM – AI, Watson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>
                <a:solidFill>
                  <a:srgbClr val="616365"/>
                </a:solidFill>
              </a:rPr>
              <a:t>Softbank</a:t>
            </a:r>
            <a:r>
              <a:rPr lang="it-IT" dirty="0" smtClean="0">
                <a:solidFill>
                  <a:srgbClr val="616365"/>
                </a:solidFill>
              </a:rPr>
              <a:t> </a:t>
            </a:r>
            <a:r>
              <a:rPr lang="it-IT" dirty="0">
                <a:solidFill>
                  <a:srgbClr val="616365"/>
                </a:solidFill>
              </a:rPr>
              <a:t>– </a:t>
            </a:r>
            <a:r>
              <a:rPr lang="it-IT" dirty="0" smtClean="0">
                <a:solidFill>
                  <a:srgbClr val="616365"/>
                </a:solidFill>
              </a:rPr>
              <a:t>Boston Dynamics, </a:t>
            </a:r>
            <a:r>
              <a:rPr lang="it-IT" dirty="0" err="1" smtClean="0">
                <a:solidFill>
                  <a:srgbClr val="616365"/>
                </a:solidFill>
              </a:rPr>
              <a:t>Nao</a:t>
            </a:r>
            <a:r>
              <a:rPr lang="it-IT" dirty="0" smtClean="0">
                <a:solidFill>
                  <a:srgbClr val="616365"/>
                </a:solidFill>
              </a:rPr>
              <a:t>, </a:t>
            </a:r>
            <a:r>
              <a:rPr lang="it-IT" dirty="0" err="1" smtClean="0">
                <a:solidFill>
                  <a:srgbClr val="616365"/>
                </a:solidFill>
              </a:rPr>
              <a:t>Pepper</a:t>
            </a:r>
            <a:endParaRPr lang="it-IT" dirty="0" smtClean="0">
              <a:solidFill>
                <a:srgbClr val="61636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>
                <a:solidFill>
                  <a:srgbClr val="616365"/>
                </a:solidFill>
              </a:rPr>
              <a:t>Nvidia – «The AI company»</a:t>
            </a:r>
          </a:p>
          <a:p>
            <a:endParaRPr lang="it-IT" b="1" dirty="0" smtClean="0">
              <a:solidFill>
                <a:srgbClr val="0084D1"/>
              </a:solidFill>
            </a:endParaRPr>
          </a:p>
          <a:p>
            <a:r>
              <a:rPr lang="it-IT" b="1" dirty="0" smtClean="0">
                <a:solidFill>
                  <a:srgbClr val="0183A9"/>
                </a:solidFill>
              </a:rPr>
              <a:t>nessuna di queste è </a:t>
            </a:r>
            <a:r>
              <a:rPr lang="it-IT" b="1" dirty="0" smtClean="0">
                <a:solidFill>
                  <a:srgbClr val="0183A9"/>
                </a:solidFill>
              </a:rPr>
              <a:t>un’azienda </a:t>
            </a:r>
            <a:r>
              <a:rPr lang="it-IT" b="1" dirty="0" smtClean="0">
                <a:solidFill>
                  <a:srgbClr val="0183A9"/>
                </a:solidFill>
              </a:rPr>
              <a:t>di robotica nel senso classico</a:t>
            </a:r>
          </a:p>
        </p:txBody>
      </p:sp>
    </p:spTree>
    <p:extLst>
      <p:ext uri="{BB962C8B-B14F-4D97-AF65-F5344CB8AC3E}">
        <p14:creationId xmlns:p14="http://schemas.microsoft.com/office/powerpoint/2010/main" val="52032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it-model-16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Inside Pages">
  <a:themeElements>
    <a:clrScheme name="Custom 1">
      <a:dk1>
        <a:srgbClr val="FFFFFF"/>
      </a:dk1>
      <a:lt1>
        <a:srgbClr val="616365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liss Pro">
      <a:majorFont>
        <a:latin typeface="Bliss Pro"/>
        <a:ea typeface=""/>
        <a:cs typeface=""/>
      </a:majorFont>
      <a:minorFont>
        <a:latin typeface="Blis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iit-model-16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rgbClr val="616365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iit-model-169</Template>
  <TotalTime>9050</TotalTime>
  <Words>313</Words>
  <Application>Microsoft Office PowerPoint</Application>
  <PresentationFormat>On-screen Show (16:9)</PresentationFormat>
  <Paragraphs>76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Arial Unicode MS</vt:lpstr>
      <vt:lpstr>Bliss Pro Light</vt:lpstr>
      <vt:lpstr>Calibri</vt:lpstr>
      <vt:lpstr>Geneva</vt:lpstr>
      <vt:lpstr>StarSymbol</vt:lpstr>
      <vt:lpstr>Tahoma</vt:lpstr>
      <vt:lpstr>iit-model-169</vt:lpstr>
      <vt:lpstr>Inside Pages</vt:lpstr>
      <vt:lpstr>1_iit-model-169</vt:lpstr>
      <vt:lpstr>Arrivano i robot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ICT+robotica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Giorgio Metta</dc:creator>
  <cp:lastModifiedBy>Andrea Ruzzenenti</cp:lastModifiedBy>
  <cp:revision>284</cp:revision>
  <cp:lastPrinted>2016-04-15T10:20:57Z</cp:lastPrinted>
  <dcterms:created xsi:type="dcterms:W3CDTF">2015-09-15T21:41:13Z</dcterms:created>
  <dcterms:modified xsi:type="dcterms:W3CDTF">2017-11-30T14:11:58Z</dcterms:modified>
</cp:coreProperties>
</file>